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6" r:id="rId4"/>
    <p:sldId id="263" r:id="rId5"/>
    <p:sldId id="260" r:id="rId6"/>
    <p:sldId id="261" r:id="rId7"/>
    <p:sldId id="262" r:id="rId8"/>
    <p:sldId id="264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42CC"/>
    <a:srgbClr val="0D0D0D"/>
    <a:srgbClr val="1AAA29"/>
    <a:srgbClr val="FFBF2E"/>
    <a:srgbClr val="FE6259"/>
    <a:srgbClr val="201F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2"/>
    <p:restoredTop sz="88419"/>
  </p:normalViewPr>
  <p:slideViewPr>
    <p:cSldViewPr snapToGrid="0" snapToObjects="1">
      <p:cViewPr>
        <p:scale>
          <a:sx n="123" d="100"/>
          <a:sy n="123" d="100"/>
        </p:scale>
        <p:origin x="3176" y="1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7B7BE-AAB5-374C-BFD7-545DB461CBFE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C1C51-03B8-484F-BD8B-C6D808F69B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29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Voorstellen wie je bent en beginnen met de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105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Zowel desktop als app.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Beginnen met het login scherm uit te leggen.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Inloggen als </a:t>
            </a:r>
            <a:r>
              <a:rPr lang="nl-NL" b="0" i="0" dirty="0" err="1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guest</a:t>
            </a: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 en laten zien dat je geen quiz kan aanmaken.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34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  <a:latin typeface="Montserrat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569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>
                <a:latin typeface="Montserrat" pitchFamily="2" charset="77"/>
              </a:rPr>
              <a:t>Hoe ben ik op idee gekomen?</a:t>
            </a:r>
          </a:p>
          <a:p>
            <a:pPr marL="171450" indent="-171450">
              <a:buFontTx/>
              <a:buChar char="-"/>
            </a:pPr>
            <a:r>
              <a:rPr lang="nl-NL" dirty="0">
                <a:latin typeface="Montserrat" pitchFamily="2" charset="77"/>
              </a:rPr>
              <a:t>Personen rondom mij ook goed idee.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  <a:latin typeface="Montserrat" pitchFamily="2" charset="77"/>
              </a:rPr>
              <a:t>“Waarom zou ik mijn quizzes </a:t>
            </a:r>
            <a:r>
              <a:rPr lang="nl-NL" dirty="0">
                <a:solidFill>
                  <a:srgbClr val="BA42CC"/>
                </a:solidFill>
                <a:highlight>
                  <a:srgbClr val="FFFF00"/>
                </a:highlight>
                <a:latin typeface="Montserrat" pitchFamily="2" charset="77"/>
              </a:rPr>
              <a:t>niet delen met anderen</a:t>
            </a:r>
            <a:r>
              <a:rPr lang="nl-NL" dirty="0">
                <a:solidFill>
                  <a:srgbClr val="BA42CC"/>
                </a:solidFill>
                <a:latin typeface="Montserrat" pitchFamily="2" charset="77"/>
              </a:rPr>
              <a:t>?”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  <a:latin typeface="Montserrat" pitchFamily="2" charset="77"/>
              </a:rPr>
              <a:t>“Waarom zou ik dan geen andere gebruiker ook quizzes laten maken?”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  <a:latin typeface="Montserrat" pitchFamily="2" charset="77"/>
              </a:rPr>
              <a:t>“Zo is het idee van mijn eindwerk ontstaan.”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6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BA42CC"/>
                </a:solidFill>
                <a:latin typeface="Montserrat" pitchFamily="2" charset="77"/>
              </a:rPr>
              <a:t>Belangrijke features overlopen.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BA42CC"/>
                </a:solidFill>
                <a:latin typeface="Montserrat" pitchFamily="2" charset="77"/>
              </a:rPr>
              <a:t>Niet ingelogde gebruikers kunnen enkel spelen en andere ook maken.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Iedereen aanmaken en delen.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QR-codes maken, scannen en waarom?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REPORT FUNCTIE</a:t>
            </a:r>
          </a:p>
          <a:p>
            <a:pPr marL="171450" indent="-171450">
              <a:buFontTx/>
              <a:buChar char="-"/>
            </a:pPr>
            <a:endParaRPr lang="nl-NL" b="0" i="0" dirty="0">
              <a:solidFill>
                <a:srgbClr val="92D050"/>
              </a:solidFill>
              <a:highlight>
                <a:srgbClr val="FFFF00"/>
              </a:highlight>
              <a:latin typeface="Montserrat" pitchFamily="2" charset="77"/>
            </a:endParaRP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35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Vue, Vue Router, </a:t>
            </a:r>
            <a:r>
              <a:rPr lang="nl-NL" dirty="0" err="1">
                <a:solidFill>
                  <a:srgbClr val="BA42CC"/>
                </a:solidFill>
              </a:rPr>
              <a:t>Vuex</a:t>
            </a:r>
            <a:r>
              <a:rPr lang="nl-NL" dirty="0">
                <a:solidFill>
                  <a:srgbClr val="BA42CC"/>
                </a:solidFill>
              </a:rPr>
              <a:t>, </a:t>
            </a:r>
            <a:r>
              <a:rPr lang="nl-NL" dirty="0" err="1">
                <a:solidFill>
                  <a:srgbClr val="BA42CC"/>
                </a:solidFill>
              </a:rPr>
              <a:t>Firebase</a:t>
            </a:r>
            <a:endParaRPr lang="nl-NL" dirty="0">
              <a:solidFill>
                <a:srgbClr val="BA42CC"/>
              </a:solidFill>
            </a:endParaRP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Cloud </a:t>
            </a:r>
            <a:r>
              <a:rPr lang="nl-NL" dirty="0" err="1">
                <a:solidFill>
                  <a:srgbClr val="BA42CC"/>
                </a:solidFill>
              </a:rPr>
              <a:t>functions</a:t>
            </a:r>
            <a:endParaRPr lang="nl-NL" dirty="0">
              <a:solidFill>
                <a:srgbClr val="BA42CC"/>
              </a:solidFill>
            </a:endParaRP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Zeggen overschakeling van </a:t>
            </a:r>
            <a:r>
              <a:rPr lang="nl-NL" dirty="0" err="1">
                <a:solidFill>
                  <a:srgbClr val="BA42CC"/>
                </a:solidFill>
              </a:rPr>
              <a:t>React</a:t>
            </a:r>
            <a:r>
              <a:rPr lang="nl-NL" dirty="0">
                <a:solidFill>
                  <a:srgbClr val="BA42CC"/>
                </a:solidFill>
              </a:rPr>
              <a:t> naar Vue.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Waarom voor Vue.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Structuur applicatie (Vue, Router, </a:t>
            </a:r>
            <a:r>
              <a:rPr lang="nl-NL" dirty="0" err="1">
                <a:solidFill>
                  <a:srgbClr val="BA42CC"/>
                </a:solidFill>
              </a:rPr>
              <a:t>Vuex</a:t>
            </a:r>
            <a:r>
              <a:rPr lang="nl-NL" dirty="0">
                <a:solidFill>
                  <a:srgbClr val="BA42CC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Authenticatie FB.</a:t>
            </a:r>
          </a:p>
          <a:p>
            <a:pPr marL="171450" indent="-171450">
              <a:buFontTx/>
              <a:buChar char="-"/>
            </a:pPr>
            <a:r>
              <a:rPr lang="nl-NL" dirty="0" err="1">
                <a:solidFill>
                  <a:srgbClr val="BA42CC"/>
                </a:solidFill>
              </a:rPr>
              <a:t>Realtime</a:t>
            </a:r>
            <a:r>
              <a:rPr lang="nl-NL" dirty="0">
                <a:solidFill>
                  <a:srgbClr val="BA42CC"/>
                </a:solidFill>
              </a:rPr>
              <a:t> updates - </a:t>
            </a:r>
            <a:r>
              <a:rPr lang="nl-NL" dirty="0" err="1">
                <a:solidFill>
                  <a:srgbClr val="BA42CC"/>
                </a:solidFill>
              </a:rPr>
              <a:t>snappy</a:t>
            </a:r>
            <a:r>
              <a:rPr lang="nl-NL" dirty="0">
                <a:solidFill>
                  <a:srgbClr val="BA42CC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Voor- nadelen </a:t>
            </a:r>
            <a:r>
              <a:rPr lang="nl-NL" dirty="0" err="1">
                <a:solidFill>
                  <a:srgbClr val="BA42CC"/>
                </a:solidFill>
              </a:rPr>
              <a:t>realtime</a:t>
            </a:r>
            <a:r>
              <a:rPr lang="nl-NL" dirty="0">
                <a:solidFill>
                  <a:srgbClr val="BA42CC"/>
                </a:solidFill>
              </a:rPr>
              <a:t> updates.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PWA - toegankelijk - geen nood aan... - altijd up </a:t>
            </a:r>
            <a:r>
              <a:rPr lang="nl-NL" dirty="0" err="1">
                <a:solidFill>
                  <a:srgbClr val="BA42CC"/>
                </a:solidFill>
              </a:rPr>
              <a:t>to</a:t>
            </a:r>
            <a:r>
              <a:rPr lang="nl-NL" dirty="0">
                <a:solidFill>
                  <a:srgbClr val="BA42CC"/>
                </a:solidFill>
              </a:rPr>
              <a:t> date.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711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“Om jullie eventjes een klein voorbeeldje te geven”.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Authenticatie uitleggen van Vue Router met FB.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87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De router view uitleggen.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De </a:t>
            </a:r>
            <a:r>
              <a:rPr lang="nl-NL" dirty="0" err="1">
                <a:solidFill>
                  <a:srgbClr val="BA42CC"/>
                </a:solidFill>
              </a:rPr>
              <a:t>animate.css</a:t>
            </a:r>
            <a:r>
              <a:rPr lang="nl-NL" dirty="0">
                <a:solidFill>
                  <a:srgbClr val="BA42CC"/>
                </a:solidFill>
              </a:rPr>
              <a:t> uitleggen.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52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Zowel desktop als app.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Beginnen met het login scherm uit te leggen.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Inloggen als </a:t>
            </a:r>
            <a:r>
              <a:rPr lang="nl-NL" b="0" i="0" dirty="0" err="1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guest</a:t>
            </a: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 en laten zien dat je geen quiz kan aanmaken.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0713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Zowel desktop als app.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Ik weet hoe de zoekfunctie werkt.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9967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977B-0E7F-4841-A46A-0AD0B7131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813C9-EDD3-294C-9C4A-EFA3D96AD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B940D-091E-EE44-8539-CA393FB5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6F4A8-EE84-4B44-98B2-44986C51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1D386-51B2-E742-BF67-4841C539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373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E202-E9C3-4F49-939F-46DDB9F7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963D0-9B12-6B48-8F1F-2A32C5CBB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C8C3E-44F1-A544-BF33-07E70BA7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6407F-B6D7-6347-A31E-4B72570B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004A4-C9FD-8143-AA53-65232ED7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91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41F509-6565-594B-8A94-2BF1B92A6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6E6A1-6FB3-5B4E-8039-A76DA524E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5ED18-8B7D-8442-ABD2-EA9E5D8F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0317-4A90-6347-9251-F7EB82E0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1B77E-3354-A647-99FB-7A9244BD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909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4EC0-72E1-1544-A8F5-90454E3F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C3A5-3376-7940-8DB4-FF86AA84C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E965-D230-5D49-A8FE-AB827EC15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CD732-99F3-3A4F-BE92-6DAB3356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2E51A-35FE-C640-AB72-4D29E0B2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47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9BB6-0F19-1943-A194-0D9BB315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8C49B-A47A-5046-AA8C-C53247A88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DD607-25CB-E94C-9E3C-8E6A4FCC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6FF1E-B115-1849-B20F-D1286B58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F92B1-A247-814A-867E-CD8534AD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148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E45C-F4C1-8447-8331-E463E51B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D505-FF8F-194E-BB3B-C79A52F64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75089-F183-1043-8B84-3101E7BB4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24AC0-4593-4B43-85D8-7B63EC54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07802-C6EE-EC4F-885E-83D2B3A2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F879B-ABE7-D44B-AAEC-A4A35DF7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6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E7EC-C086-1649-8446-151C3ACF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31B67-96C2-E94F-8889-961ED01E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644B8-A57C-4C4D-AA2B-485CA1E56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4EF97-69FA-6B44-B522-77DC4429C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A8C75-D559-BF46-9139-FFAD1760F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6CDDD-5FF2-234D-B318-0FE55229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E486F-F37F-0449-8288-B0ED4158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AA06B-9560-2843-8F4B-EEA4DE86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7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5599-BDB7-6C46-BDF8-BA8AFA84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797D8-FA90-3641-A2EB-15084E7A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41CF1-51FE-0340-BC13-B90DCCD9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03ADE-1370-C04D-B9C7-7181315D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490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86855-1FBD-F141-A085-89DA93BE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8860A-F41C-BF43-ABD9-52A7E649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452ED-E996-7E41-A8CA-7C9B08D1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17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A9B9-67AC-9A41-8FF5-4BCEF3EC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42807-189D-9B4A-A79B-B787761F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73C10-4D21-AC4B-A0E2-1278E4247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85984-A17B-8B48-9A5B-0B0B799C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25114-9AF8-B645-99BA-1E448A94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0A2F5-AC7B-C44B-92EE-7A740623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294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F035-0A40-7844-B26F-A7C8A2AF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5BB0C3-DBE6-5040-9B14-DE65FBBF8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42C96-0A04-4340-B0F3-CF3462053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18D31-1A76-4E47-B3C2-8E52B115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611BD-9082-D240-945D-04188AE8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DFD65-912A-CA4A-B9A8-5F963239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1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DAF06-A819-F64D-BEF3-F99C534A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7D85A-E958-3446-BF7D-33FDDA43B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CBE25-A9C1-0F43-A95F-B8B078159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D1FA1-5933-4C48-A7C5-558490294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AA27-7E85-5A44-BBAA-1AA549107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07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elet-me.tumblr.com/post/465329082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6957C5-3919-A849-9D49-6BECF3BFF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5626"/>
            <a:ext cx="9144000" cy="1243998"/>
          </a:xfrm>
        </p:spPr>
        <p:txBody>
          <a:bodyPr/>
          <a:lstStyle/>
          <a:p>
            <a:r>
              <a:rPr lang="nl-NL" b="1" dirty="0">
                <a:solidFill>
                  <a:srgbClr val="BA42CC"/>
                </a:solidFill>
                <a:latin typeface="Montserrat" pitchFamily="2" charset="77"/>
              </a:rPr>
              <a:t>LUO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16373F1-B69B-AD41-8DFA-6975394A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224" y="2293782"/>
            <a:ext cx="1245551" cy="1683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7B024-0D3A-0840-921B-12B9D17B8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DF5A54-40B3-2947-BD24-6F0945418FD1}"/>
              </a:ext>
            </a:extLst>
          </p:cNvPr>
          <p:cNvSpPr txBox="1"/>
          <p:nvPr/>
        </p:nvSpPr>
        <p:spPr>
          <a:xfrm>
            <a:off x="4735655" y="5430135"/>
            <a:ext cx="272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Montserrat" pitchFamily="2" charset="77"/>
              </a:rPr>
              <a:t>Pieter-Jan De Ridder</a:t>
            </a:r>
          </a:p>
        </p:txBody>
      </p:sp>
    </p:spTree>
    <p:extLst>
      <p:ext uri="{BB962C8B-B14F-4D97-AF65-F5344CB8AC3E}">
        <p14:creationId xmlns:p14="http://schemas.microsoft.com/office/powerpoint/2010/main" val="185112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11523">
            <a:off x="2730555" y="-1470515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sz="2800" b="1" dirty="0">
              <a:solidFill>
                <a:srgbClr val="BA42CC"/>
              </a:solidFill>
              <a:latin typeface="Montserrat" pitchFamily="2" charset="77"/>
            </a:endParaRPr>
          </a:p>
        </p:txBody>
      </p:sp>
      <p:pic>
        <p:nvPicPr>
          <p:cNvPr id="2050" name="Picture 2" descr="Matthew Perry Thumbs Up GIF">
            <a:hlinkClick r:id="rId3"/>
            <a:extLst>
              <a:ext uri="{FF2B5EF4-FFF2-40B4-BE49-F238E27FC236}">
                <a16:creationId xmlns:a16="http://schemas.microsoft.com/office/drawing/2014/main" id="{B25DA8B8-84D7-BA42-8E06-29D2571C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56" y="1651000"/>
            <a:ext cx="4064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919CA-9BA7-F941-A55B-A7F504D8DC3C}"/>
              </a:ext>
            </a:extLst>
          </p:cNvPr>
          <p:cNvSpPr txBox="1"/>
          <p:nvPr/>
        </p:nvSpPr>
        <p:spPr>
          <a:xfrm>
            <a:off x="5222355" y="3167390"/>
            <a:ext cx="67776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sz="2800" b="1" dirty="0" err="1">
                <a:solidFill>
                  <a:srgbClr val="BA42CC"/>
                </a:solidFill>
                <a:latin typeface="Montserrat" pitchFamily="2" charset="77"/>
              </a:rPr>
              <a:t>Thanks</a:t>
            </a:r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 </a:t>
            </a:r>
            <a:r>
              <a:rPr lang="nl-NL" sz="2800" b="1" dirty="0" err="1">
                <a:solidFill>
                  <a:srgbClr val="BA42CC"/>
                </a:solidFill>
                <a:latin typeface="Montserrat" pitchFamily="2" charset="77"/>
              </a:rPr>
              <a:t>for</a:t>
            </a:r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 </a:t>
            </a:r>
            <a:r>
              <a:rPr lang="nl-NL" sz="2800" b="1" dirty="0" err="1">
                <a:solidFill>
                  <a:srgbClr val="BA42CC"/>
                </a:solidFill>
                <a:latin typeface="Montserrat" pitchFamily="2" charset="77"/>
              </a:rPr>
              <a:t>listening</a:t>
            </a:r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360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8D9FC0-4A45-2F43-91D9-1D93412F8BCB}"/>
              </a:ext>
            </a:extLst>
          </p:cNvPr>
          <p:cNvSpPr>
            <a:spLocks/>
          </p:cNvSpPr>
          <p:nvPr/>
        </p:nvSpPr>
        <p:spPr>
          <a:xfrm rot="2513226">
            <a:off x="-5642076" y="1487792"/>
            <a:ext cx="12514721" cy="8578225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Demo filmpje</a:t>
            </a:r>
          </a:p>
        </p:txBody>
      </p:sp>
    </p:spTree>
    <p:extLst>
      <p:ext uri="{BB962C8B-B14F-4D97-AF65-F5344CB8AC3E}">
        <p14:creationId xmlns:p14="http://schemas.microsoft.com/office/powerpoint/2010/main" val="147774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8D9FC0-4A45-2F43-91D9-1D93412F8BCB}"/>
              </a:ext>
            </a:extLst>
          </p:cNvPr>
          <p:cNvSpPr>
            <a:spLocks/>
          </p:cNvSpPr>
          <p:nvPr/>
        </p:nvSpPr>
        <p:spPr>
          <a:xfrm rot="2513226">
            <a:off x="-5642076" y="1487792"/>
            <a:ext cx="12514721" cy="8578225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65627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11523">
            <a:off x="355516" y="-864481"/>
            <a:ext cx="4439387" cy="5315522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Functionaliteiten</a:t>
            </a:r>
          </a:p>
        </p:txBody>
      </p:sp>
    </p:spTree>
    <p:extLst>
      <p:ext uri="{BB962C8B-B14F-4D97-AF65-F5344CB8AC3E}">
        <p14:creationId xmlns:p14="http://schemas.microsoft.com/office/powerpoint/2010/main" val="3705992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928128">
            <a:off x="7881478" y="-6265177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Technologieën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0A72E-F629-1B45-A8BF-81E06DCCB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172" y="4498687"/>
            <a:ext cx="1671549" cy="1029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940D2-36FB-AF48-934E-D84E2230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991" y="4473228"/>
            <a:ext cx="1246154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0596C-E960-0C44-BAD0-19B412D9B9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1786" y="4383229"/>
            <a:ext cx="893052" cy="12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921658-6EA8-A44D-9039-D9C86A0C5B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33479" y="4383230"/>
            <a:ext cx="893052" cy="12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1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SSET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3980650">
            <a:off x="3409297" y="2906406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BACKGROUND BOX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sz="2800" b="1" dirty="0">
              <a:solidFill>
                <a:srgbClr val="BA42CC"/>
              </a:solidFill>
              <a:latin typeface="Montserrat" pitchFamily="2" charset="77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466F88-E3B8-384D-A073-A68B8B862BC1}"/>
              </a:ext>
            </a:extLst>
          </p:cNvPr>
          <p:cNvGrpSpPr/>
          <p:nvPr/>
        </p:nvGrpSpPr>
        <p:grpSpPr>
          <a:xfrm>
            <a:off x="441864" y="2306512"/>
            <a:ext cx="11308271" cy="4265627"/>
            <a:chOff x="441864" y="2306512"/>
            <a:chExt cx="11308271" cy="42656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177CC33-6D4B-CC4F-9676-A55BCE1C4C67}"/>
                </a:ext>
              </a:extLst>
            </p:cNvPr>
            <p:cNvGrpSpPr/>
            <p:nvPr/>
          </p:nvGrpSpPr>
          <p:grpSpPr>
            <a:xfrm>
              <a:off x="441864" y="2306512"/>
              <a:ext cx="5556856" cy="4146488"/>
              <a:chOff x="539144" y="2306512"/>
              <a:chExt cx="5556856" cy="4146488"/>
            </a:xfrm>
          </p:grpSpPr>
          <p:sp>
            <p:nvSpPr>
              <p:cNvPr id="7" name="CODE BOX">
                <a:extLst>
                  <a:ext uri="{FF2B5EF4-FFF2-40B4-BE49-F238E27FC236}">
                    <a16:creationId xmlns:a16="http://schemas.microsoft.com/office/drawing/2014/main" id="{08FA1830-C7AD-E640-BC0F-CDE874DD4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144" y="2306512"/>
                <a:ext cx="5556856" cy="4146488"/>
              </a:xfrm>
              <a:prstGeom prst="roundRect">
                <a:avLst>
                  <a:gd name="adj" fmla="val 1010"/>
                </a:avLst>
              </a:prstGeom>
              <a:solidFill>
                <a:srgbClr val="201F20"/>
              </a:solidFill>
              <a:ln>
                <a:noFill/>
              </a:ln>
              <a:effectLst>
                <a:outerShdw blurRad="419100" dist="63500" dir="5400000" algn="ctr" rotWithShape="0">
                  <a:srgbClr val="000000">
                    <a:alpha val="10000"/>
                  </a:srgb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nl-NL" sz="2800" b="1" dirty="0">
                  <a:solidFill>
                    <a:srgbClr val="BA42CC"/>
                  </a:solidFill>
                  <a:latin typeface="Montserrat" pitchFamily="2" charset="77"/>
                </a:endParaRPr>
              </a:p>
            </p:txBody>
          </p:sp>
          <p:sp>
            <p:nvSpPr>
              <p:cNvPr id="4" name="CLOSE">
                <a:extLst>
                  <a:ext uri="{FF2B5EF4-FFF2-40B4-BE49-F238E27FC236}">
                    <a16:creationId xmlns:a16="http://schemas.microsoft.com/office/drawing/2014/main" id="{E3A1C9CC-EE6A-8244-B6F3-6749E4B45A49}"/>
                  </a:ext>
                </a:extLst>
              </p:cNvPr>
              <p:cNvSpPr/>
              <p:nvPr/>
            </p:nvSpPr>
            <p:spPr>
              <a:xfrm>
                <a:off x="631814" y="2399182"/>
                <a:ext cx="108000" cy="108000"/>
              </a:xfrm>
              <a:prstGeom prst="ellipse">
                <a:avLst/>
              </a:prstGeom>
              <a:solidFill>
                <a:srgbClr val="FE6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" name="HIDE">
                <a:extLst>
                  <a:ext uri="{FF2B5EF4-FFF2-40B4-BE49-F238E27FC236}">
                    <a16:creationId xmlns:a16="http://schemas.microsoft.com/office/drawing/2014/main" id="{DFE9ABB1-2A6D-A346-AEE8-907F2822C069}"/>
                  </a:ext>
                </a:extLst>
              </p:cNvPr>
              <p:cNvSpPr/>
              <p:nvPr/>
            </p:nvSpPr>
            <p:spPr>
              <a:xfrm>
                <a:off x="801594" y="2399182"/>
                <a:ext cx="108000" cy="108000"/>
              </a:xfrm>
              <a:prstGeom prst="ellipse">
                <a:avLst/>
              </a:prstGeom>
              <a:solidFill>
                <a:srgbClr val="FFBF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2" name="MINIMIZE">
                <a:extLst>
                  <a:ext uri="{FF2B5EF4-FFF2-40B4-BE49-F238E27FC236}">
                    <a16:creationId xmlns:a16="http://schemas.microsoft.com/office/drawing/2014/main" id="{BAC8065A-E736-814C-87C1-0B7B4B311DBF}"/>
                  </a:ext>
                </a:extLst>
              </p:cNvPr>
              <p:cNvSpPr/>
              <p:nvPr/>
            </p:nvSpPr>
            <p:spPr>
              <a:xfrm>
                <a:off x="971374" y="2399182"/>
                <a:ext cx="108000" cy="108000"/>
              </a:xfrm>
              <a:prstGeom prst="ellipse">
                <a:avLst/>
              </a:prstGeom>
              <a:solidFill>
                <a:srgbClr val="1AAA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" name="CODE">
                <a:extLst>
                  <a:ext uri="{FF2B5EF4-FFF2-40B4-BE49-F238E27FC236}">
                    <a16:creationId xmlns:a16="http://schemas.microsoft.com/office/drawing/2014/main" id="{2A5576A6-171D-E147-9253-83BED0533D60}"/>
                  </a:ext>
                </a:extLst>
              </p:cNvPr>
              <p:cNvSpPr txBox="1"/>
              <p:nvPr/>
            </p:nvSpPr>
            <p:spPr>
              <a:xfrm>
                <a:off x="631814" y="2786487"/>
                <a:ext cx="5094456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const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router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new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Router(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mode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'history’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base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process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env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BASE_URL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routes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D77676"/>
                    </a:solidFill>
                    <a:latin typeface="Menlo" panose="020B0609030804020204" pitchFamily="49" charset="0"/>
                  </a:rPr>
                  <a:t>[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path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'/’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FFFFF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  component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Overview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name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'Quiz overview’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meta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header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enabled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3E3E"/>
                    </a:solidFill>
                    <a:latin typeface="Menlo" panose="020B0609030804020204" pitchFamily="49" charset="0"/>
                  </a:rPr>
                  <a:t>true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    }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   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bottomNav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      enabled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3E3E"/>
                    </a:solidFill>
                    <a:latin typeface="Menlo" panose="020B0609030804020204" pitchFamily="49" charset="0"/>
                  </a:rPr>
                  <a:t>true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    }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   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3E3E"/>
                    </a:solidFill>
                    <a:latin typeface="Menlo" panose="020B0609030804020204" pitchFamily="49" charset="0"/>
                  </a:rPr>
                  <a:t>false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  }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}</a:t>
                </a:r>
                <a:r>
                  <a:rPr lang="en-US" sz="1200" dirty="0">
                    <a:solidFill>
                      <a:srgbClr val="D77676"/>
                    </a:solidFill>
                    <a:latin typeface="Menlo" panose="020B0609030804020204" pitchFamily="49" charset="0"/>
                  </a:rPr>
                  <a:t>]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}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endParaRPr lang="nl-NL" sz="12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EFF01E-5286-C94F-9A9C-2083F6134C07}"/>
                </a:ext>
              </a:extLst>
            </p:cNvPr>
            <p:cNvGrpSpPr/>
            <p:nvPr/>
          </p:nvGrpSpPr>
          <p:grpSpPr>
            <a:xfrm>
              <a:off x="6193279" y="2306512"/>
              <a:ext cx="5556856" cy="4265627"/>
              <a:chOff x="539144" y="2306512"/>
              <a:chExt cx="5556856" cy="4265627"/>
            </a:xfrm>
          </p:grpSpPr>
          <p:sp>
            <p:nvSpPr>
              <p:cNvPr id="15" name="CODE BOX">
                <a:extLst>
                  <a:ext uri="{FF2B5EF4-FFF2-40B4-BE49-F238E27FC236}">
                    <a16:creationId xmlns:a16="http://schemas.microsoft.com/office/drawing/2014/main" id="{CD0A01A1-D01F-7744-85D0-D77A6C5DA0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144" y="2306512"/>
                <a:ext cx="5556856" cy="4146488"/>
              </a:xfrm>
              <a:prstGeom prst="roundRect">
                <a:avLst>
                  <a:gd name="adj" fmla="val 1010"/>
                </a:avLst>
              </a:prstGeom>
              <a:solidFill>
                <a:srgbClr val="201F20"/>
              </a:solidFill>
              <a:ln>
                <a:noFill/>
              </a:ln>
              <a:effectLst>
                <a:outerShdw blurRad="419100" dist="63500" dir="5400000" algn="ctr" rotWithShape="0">
                  <a:srgbClr val="000000">
                    <a:alpha val="10000"/>
                  </a:srgb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nl-NL" sz="2800" b="1" dirty="0">
                  <a:solidFill>
                    <a:srgbClr val="BA42CC"/>
                  </a:solidFill>
                  <a:latin typeface="Montserrat" pitchFamily="2" charset="77"/>
                </a:endParaRPr>
              </a:p>
            </p:txBody>
          </p:sp>
          <p:sp>
            <p:nvSpPr>
              <p:cNvPr id="16" name="CLOSE">
                <a:extLst>
                  <a:ext uri="{FF2B5EF4-FFF2-40B4-BE49-F238E27FC236}">
                    <a16:creationId xmlns:a16="http://schemas.microsoft.com/office/drawing/2014/main" id="{1769953E-13D1-DB4E-B5AB-B0462966AF2C}"/>
                  </a:ext>
                </a:extLst>
              </p:cNvPr>
              <p:cNvSpPr/>
              <p:nvPr/>
            </p:nvSpPr>
            <p:spPr>
              <a:xfrm>
                <a:off x="631814" y="2399182"/>
                <a:ext cx="108000" cy="108000"/>
              </a:xfrm>
              <a:prstGeom prst="ellipse">
                <a:avLst/>
              </a:prstGeom>
              <a:solidFill>
                <a:srgbClr val="FE6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7" name="HIDE">
                <a:extLst>
                  <a:ext uri="{FF2B5EF4-FFF2-40B4-BE49-F238E27FC236}">
                    <a16:creationId xmlns:a16="http://schemas.microsoft.com/office/drawing/2014/main" id="{BDDDE573-64FF-F540-9324-84B923B99F19}"/>
                  </a:ext>
                </a:extLst>
              </p:cNvPr>
              <p:cNvSpPr/>
              <p:nvPr/>
            </p:nvSpPr>
            <p:spPr>
              <a:xfrm>
                <a:off x="801594" y="2399182"/>
                <a:ext cx="108000" cy="108000"/>
              </a:xfrm>
              <a:prstGeom prst="ellipse">
                <a:avLst/>
              </a:prstGeom>
              <a:solidFill>
                <a:srgbClr val="FFBF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8" name="MINIMIZE">
                <a:extLst>
                  <a:ext uri="{FF2B5EF4-FFF2-40B4-BE49-F238E27FC236}">
                    <a16:creationId xmlns:a16="http://schemas.microsoft.com/office/drawing/2014/main" id="{EF1F4564-C355-EC41-B861-5EE5DAD055FB}"/>
                  </a:ext>
                </a:extLst>
              </p:cNvPr>
              <p:cNvSpPr/>
              <p:nvPr/>
            </p:nvSpPr>
            <p:spPr>
              <a:xfrm>
                <a:off x="971374" y="2399182"/>
                <a:ext cx="108000" cy="108000"/>
              </a:xfrm>
              <a:prstGeom prst="ellipse">
                <a:avLst/>
              </a:prstGeom>
              <a:solidFill>
                <a:srgbClr val="1AAA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9" name="CODE">
                <a:extLst>
                  <a:ext uri="{FF2B5EF4-FFF2-40B4-BE49-F238E27FC236}">
                    <a16:creationId xmlns:a16="http://schemas.microsoft.com/office/drawing/2014/main" id="{4852B458-A778-CB40-BB82-4F3C4C65F24E}"/>
                  </a:ext>
                </a:extLst>
              </p:cNvPr>
              <p:cNvSpPr txBox="1"/>
              <p:nvPr/>
            </p:nvSpPr>
            <p:spPr>
              <a:xfrm>
                <a:off x="631814" y="2786487"/>
                <a:ext cx="546418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router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beforeEach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i="1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i="1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to</a:t>
                </a:r>
                <a:r>
                  <a:rPr lang="en-US" sz="1200" i="1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r>
                  <a:rPr lang="en-US" sz="1200" i="1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i="1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from</a:t>
                </a:r>
                <a:r>
                  <a:rPr lang="en-US" sz="1200" i="1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r>
                  <a:rPr lang="en-US" sz="1200" i="1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i="1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next</a:t>
                </a:r>
                <a:r>
                  <a:rPr lang="en-US" sz="1200" i="1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=&gt;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  const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currentUser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fire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auth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C02546"/>
                    </a:solidFill>
                    <a:latin typeface="Menlo" panose="020B0609030804020204" pitchFamily="49" charset="0"/>
                  </a:rPr>
                  <a:t>currentUser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b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</a:br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</a:t>
                </a:r>
                <a:r>
                  <a:rPr lang="en-US" sz="12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// Sign out user when he routes to /authentication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to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C02546"/>
                    </a:solidFill>
                    <a:latin typeface="Menlo" panose="020B0609030804020204" pitchFamily="49" charset="0"/>
                  </a:rPr>
                  <a:t>name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===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'Authenticate’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&amp;&amp;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fire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auth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signOut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b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</a:br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</a:t>
                </a:r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const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to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matched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some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record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=&gt;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record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meta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C02546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b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</a:br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</a:t>
                </a:r>
                <a:r>
                  <a:rPr lang="en-US" sz="1200" dirty="0">
                    <a:solidFill>
                      <a:srgbClr val="FFD14A"/>
                    </a:solidFill>
                    <a:latin typeface="Menlo" panose="020B0609030804020204" pitchFamily="49" charset="0"/>
                  </a:rPr>
                  <a:t>if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&amp;&amp;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!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currentUser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D68D5B"/>
                    </a:solidFill>
                    <a:latin typeface="Menlo" panose="020B0609030804020204" pitchFamily="49" charset="0"/>
                  </a:rPr>
                  <a:t>    next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'/authentication’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}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D14A"/>
                    </a:solidFill>
                    <a:latin typeface="Menlo" panose="020B0609030804020204" pitchFamily="49" charset="0"/>
                  </a:rPr>
                  <a:t>  else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D14A"/>
                    </a:solidFill>
                    <a:latin typeface="Menlo" panose="020B0609030804020204" pitchFamily="49" charset="0"/>
                  </a:rPr>
                  <a:t>if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&amp;&amp;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currentUser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D68D5B"/>
                    </a:solidFill>
                    <a:latin typeface="Menlo" panose="020B0609030804020204" pitchFamily="49" charset="0"/>
                  </a:rPr>
                  <a:t>    next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}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D14A"/>
                    </a:solidFill>
                    <a:latin typeface="Menlo" panose="020B0609030804020204" pitchFamily="49" charset="0"/>
                  </a:rPr>
                  <a:t>  else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D68D5B"/>
                    </a:solidFill>
                    <a:latin typeface="Menlo" panose="020B0609030804020204" pitchFamily="49" charset="0"/>
                  </a:rPr>
                  <a:t>    next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}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}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nl-NL" sz="1200" dirty="0"/>
                  <a:t>    </a:t>
                </a: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80AF8-CB02-3E48-B9B5-37803C99B29C}"/>
              </a:ext>
            </a:extLst>
          </p:cNvPr>
          <p:cNvSpPr/>
          <p:nvPr/>
        </p:nvSpPr>
        <p:spPr>
          <a:xfrm>
            <a:off x="4470399" y="1142367"/>
            <a:ext cx="3251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rgbClr val="BA42CC"/>
                </a:solidFill>
                <a:latin typeface="Montserrat" pitchFamily="2" charset="77"/>
              </a:rPr>
              <a:t>Vue Router authenticatie</a:t>
            </a:r>
          </a:p>
        </p:txBody>
      </p:sp>
    </p:spTree>
    <p:extLst>
      <p:ext uri="{BB962C8B-B14F-4D97-AF65-F5344CB8AC3E}">
        <p14:creationId xmlns:p14="http://schemas.microsoft.com/office/powerpoint/2010/main" val="21991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SSET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3974868">
            <a:off x="-4302546" y="-3637661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BACKGROUND BOX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sz="2800" b="1" dirty="0">
              <a:solidFill>
                <a:srgbClr val="BA42CC"/>
              </a:solidFill>
              <a:latin typeface="Montserrat" pitchFamily="2" charset="77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16EA4E-B0EB-9C4C-8A0D-3B067B815FBC}"/>
              </a:ext>
            </a:extLst>
          </p:cNvPr>
          <p:cNvGrpSpPr/>
          <p:nvPr/>
        </p:nvGrpSpPr>
        <p:grpSpPr>
          <a:xfrm>
            <a:off x="191998" y="152999"/>
            <a:ext cx="11808000" cy="6552001"/>
            <a:chOff x="191998" y="152999"/>
            <a:chExt cx="11808000" cy="6552001"/>
          </a:xfrm>
        </p:grpSpPr>
        <p:sp>
          <p:nvSpPr>
            <p:cNvPr id="7" name="CODE BOX">
              <a:extLst>
                <a:ext uri="{FF2B5EF4-FFF2-40B4-BE49-F238E27FC236}">
                  <a16:creationId xmlns:a16="http://schemas.microsoft.com/office/drawing/2014/main" id="{08FA1830-C7AD-E640-BC0F-CDE874DD4F7F}"/>
                </a:ext>
              </a:extLst>
            </p:cNvPr>
            <p:cNvSpPr>
              <a:spLocks/>
            </p:cNvSpPr>
            <p:nvPr/>
          </p:nvSpPr>
          <p:spPr>
            <a:xfrm>
              <a:off x="192000" y="153000"/>
              <a:ext cx="11807998" cy="6552000"/>
            </a:xfrm>
            <a:prstGeom prst="roundRect">
              <a:avLst>
                <a:gd name="adj" fmla="val 1010"/>
              </a:avLst>
            </a:prstGeom>
            <a:solidFill>
              <a:srgbClr val="201F20"/>
            </a:solidFill>
            <a:ln>
              <a:noFill/>
            </a:ln>
            <a:effectLst>
              <a:outerShdw blurRad="419100" dist="63500" dir="5400000" algn="ctr" rotWithShape="0">
                <a:srgbClr val="000000">
                  <a:alpha val="10000"/>
                </a:srgb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nl-NL" sz="2800" b="1" dirty="0">
                <a:solidFill>
                  <a:srgbClr val="BA42CC"/>
                </a:solidFill>
                <a:latin typeface="Montserrat" pitchFamily="2" charset="77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21F24B3-97BB-364B-90CA-AB7CCCF1DC05}"/>
                </a:ext>
              </a:extLst>
            </p:cNvPr>
            <p:cNvSpPr/>
            <p:nvPr/>
          </p:nvSpPr>
          <p:spPr>
            <a:xfrm>
              <a:off x="191998" y="152999"/>
              <a:ext cx="11807997" cy="518209"/>
            </a:xfrm>
            <a:prstGeom prst="round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" name="CLOSE">
              <a:extLst>
                <a:ext uri="{FF2B5EF4-FFF2-40B4-BE49-F238E27FC236}">
                  <a16:creationId xmlns:a16="http://schemas.microsoft.com/office/drawing/2014/main" id="{E3A1C9CC-EE6A-8244-B6F3-6749E4B45A49}"/>
                </a:ext>
              </a:extLst>
            </p:cNvPr>
            <p:cNvSpPr/>
            <p:nvPr/>
          </p:nvSpPr>
          <p:spPr>
            <a:xfrm>
              <a:off x="284670" y="245670"/>
              <a:ext cx="108000" cy="108000"/>
            </a:xfrm>
            <a:prstGeom prst="ellipse">
              <a:avLst/>
            </a:prstGeom>
            <a:solidFill>
              <a:srgbClr val="FE6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HIDE">
              <a:extLst>
                <a:ext uri="{FF2B5EF4-FFF2-40B4-BE49-F238E27FC236}">
                  <a16:creationId xmlns:a16="http://schemas.microsoft.com/office/drawing/2014/main" id="{DFE9ABB1-2A6D-A346-AEE8-907F2822C069}"/>
                </a:ext>
              </a:extLst>
            </p:cNvPr>
            <p:cNvSpPr/>
            <p:nvPr/>
          </p:nvSpPr>
          <p:spPr>
            <a:xfrm>
              <a:off x="454450" y="245670"/>
              <a:ext cx="108000" cy="108000"/>
            </a:xfrm>
            <a:prstGeom prst="ellipse">
              <a:avLst/>
            </a:prstGeom>
            <a:solidFill>
              <a:srgbClr val="FFBF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MINIMIZE">
              <a:extLst>
                <a:ext uri="{FF2B5EF4-FFF2-40B4-BE49-F238E27FC236}">
                  <a16:creationId xmlns:a16="http://schemas.microsoft.com/office/drawing/2014/main" id="{BAC8065A-E736-814C-87C1-0B7B4B311DBF}"/>
                </a:ext>
              </a:extLst>
            </p:cNvPr>
            <p:cNvSpPr/>
            <p:nvPr/>
          </p:nvSpPr>
          <p:spPr>
            <a:xfrm>
              <a:off x="624230" y="245670"/>
              <a:ext cx="108000" cy="108000"/>
            </a:xfrm>
            <a:prstGeom prst="ellipse">
              <a:avLst/>
            </a:prstGeom>
            <a:solidFill>
              <a:srgbClr val="1AA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CODE">
              <a:extLst>
                <a:ext uri="{FF2B5EF4-FFF2-40B4-BE49-F238E27FC236}">
                  <a16:creationId xmlns:a16="http://schemas.microsoft.com/office/drawing/2014/main" id="{2A5576A6-171D-E147-9253-83BED0533D60}"/>
                </a:ext>
              </a:extLst>
            </p:cNvPr>
            <p:cNvSpPr txBox="1"/>
            <p:nvPr/>
          </p:nvSpPr>
          <p:spPr>
            <a:xfrm>
              <a:off x="2760727" y="904770"/>
              <a:ext cx="796545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template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&lt;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div</a:t>
              </a:r>
              <a:r>
                <a:rPr lang="en-US" sz="1200" dirty="0">
                  <a:solidFill>
                    <a:srgbClr val="FFFFFF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8CDAFF"/>
                  </a:solidFill>
                  <a:latin typeface="Menlo" panose="020B0609030804020204" pitchFamily="49" charset="0"/>
                </a:rPr>
                <a:t>id</a:t>
              </a:r>
              <a:r>
                <a:rPr lang="en-US" sz="1200" dirty="0">
                  <a:solidFill>
                    <a:srgbClr val="D0D0D0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'</a:t>
              </a:r>
              <a:r>
                <a:rPr lang="en-US" sz="1200" dirty="0">
                  <a:solidFill>
                    <a:srgbClr val="9AA83A"/>
                  </a:solidFill>
                  <a:latin typeface="Menlo" panose="020B0609030804020204" pitchFamily="49" charset="0"/>
                </a:rPr>
                <a:t>app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’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br>
                <a:rPr lang="en-US" sz="1200" dirty="0">
                  <a:solidFill>
                    <a:srgbClr val="F8F8F2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F8F8F2"/>
                  </a:solidFill>
                  <a:latin typeface="Menlo" panose="020B06090308040202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Menlo" panose="020B0609030804020204" pitchFamily="49" charset="0"/>
                </a:rPr>
                <a:t>&lt;!-- All pages rendered from </a:t>
              </a:r>
              <a:r>
                <a:rPr lang="en-US" sz="12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Router.js</a:t>
              </a:r>
              <a:r>
                <a:rPr lang="en-US" sz="1200" dirty="0">
                  <a:solidFill>
                    <a:srgbClr val="808080"/>
                  </a:solidFill>
                  <a:latin typeface="Menlo" panose="020B0609030804020204" pitchFamily="49" charset="0"/>
                </a:rPr>
                <a:t>. --&gt;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  &lt;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transition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     </a:t>
              </a:r>
              <a:r>
                <a:rPr lang="en-US" sz="1200" dirty="0">
                  <a:solidFill>
                    <a:srgbClr val="8CDAFF"/>
                  </a:solidFill>
                  <a:latin typeface="Menlo" panose="020B0609030804020204" pitchFamily="49" charset="0"/>
                </a:rPr>
                <a:t>mode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'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out-in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’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     </a:t>
              </a:r>
              <a:r>
                <a:rPr lang="en-US" sz="1200" dirty="0">
                  <a:solidFill>
                    <a:srgbClr val="8CDAFF"/>
                  </a:solidFill>
                  <a:latin typeface="Menlo" panose="020B0609030804020204" pitchFamily="49" charset="0"/>
                </a:rPr>
                <a:t>enter-active-class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'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animated </a:t>
              </a:r>
              <a:r>
                <a:rPr lang="en-US" sz="1200" dirty="0" err="1">
                  <a:solidFill>
                    <a:srgbClr val="69F0AE"/>
                  </a:solidFill>
                  <a:latin typeface="Menlo" panose="020B0609030804020204" pitchFamily="49" charset="0"/>
                </a:rPr>
                <a:t>fadeInLeft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 faster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’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     </a:t>
              </a:r>
              <a:r>
                <a:rPr lang="en-US" sz="1200" dirty="0">
                  <a:solidFill>
                    <a:srgbClr val="8CDAFF"/>
                  </a:solidFill>
                  <a:latin typeface="Menlo" panose="020B0609030804020204" pitchFamily="49" charset="0"/>
                </a:rPr>
                <a:t>leave-active-class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'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animated </a:t>
              </a:r>
              <a:r>
                <a:rPr lang="en-US" sz="1200" dirty="0" err="1">
                  <a:solidFill>
                    <a:srgbClr val="69F0AE"/>
                  </a:solidFill>
                  <a:latin typeface="Menlo" panose="020B0609030804020204" pitchFamily="49" charset="0"/>
                </a:rPr>
                <a:t>fadeOutLeft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 faster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’</a:t>
              </a:r>
            </a:p>
            <a:p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    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    &lt;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router-view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/&gt;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  &lt;/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transition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</a:p>
            <a:p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&lt;/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div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&lt;/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template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6BA4843-3402-6B4F-8576-E09594659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17" y="356422"/>
            <a:ext cx="1161682" cy="3139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A2A7D3-31D7-2A47-AA23-DD04E774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94" y="583660"/>
            <a:ext cx="2398671" cy="6121340"/>
          </a:xfrm>
          <a:prstGeom prst="roundRect">
            <a:avLst>
              <a:gd name="adj" fmla="val 3533"/>
            </a:avLst>
          </a:prstGeom>
        </p:spPr>
      </p:pic>
    </p:spTree>
    <p:extLst>
      <p:ext uri="{BB962C8B-B14F-4D97-AF65-F5344CB8AC3E}">
        <p14:creationId xmlns:p14="http://schemas.microsoft.com/office/powerpoint/2010/main" val="258317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11523">
            <a:off x="2730555" y="-1470515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2513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11523">
            <a:off x="2730555" y="-1470515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Toekomst Luo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5EB0309-4686-A24F-8849-6678883FC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0025" y="1349242"/>
            <a:ext cx="1040667" cy="10406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7A9DC86-5DF7-7A4E-A248-37FEEF796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0346" y="3740727"/>
            <a:ext cx="723864" cy="7238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2D9FFB-ED3F-334F-BECE-BC559A1AE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2639" y="4042064"/>
            <a:ext cx="726732" cy="726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909DD-286E-6E42-BE12-F2D8048D1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8235" y="1200381"/>
            <a:ext cx="841819" cy="8418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E13A41C-F697-A84F-9C58-AA933CF61B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5779" y="5209698"/>
            <a:ext cx="820882" cy="82088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4D1BDDE-186F-634E-9AFC-3B8F86D1A6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75091" y="779473"/>
            <a:ext cx="841818" cy="84181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BB176F-CE65-CD41-8339-A6637B1215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6372" y="5112139"/>
            <a:ext cx="820882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8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375</Words>
  <Application>Microsoft Macintosh PowerPoint</Application>
  <PresentationFormat>Widescreen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Menlo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Ridder Pieter-Jan</dc:creator>
  <cp:lastModifiedBy>De Ridder Pieter-Jan</cp:lastModifiedBy>
  <cp:revision>42</cp:revision>
  <dcterms:created xsi:type="dcterms:W3CDTF">2019-06-19T10:02:19Z</dcterms:created>
  <dcterms:modified xsi:type="dcterms:W3CDTF">2019-06-19T20:46:36Z</dcterms:modified>
</cp:coreProperties>
</file>